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65" r:id="rId1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8E5DD5"/>
    <a:srgbClr val="FFFFFF"/>
    <a:srgbClr val="F9C095"/>
    <a:srgbClr val="F1B98F"/>
    <a:srgbClr val="F9F9F9"/>
    <a:srgbClr val="F4F2F0"/>
    <a:srgbClr val="E6E1DE"/>
    <a:srgbClr val="E4DFDC"/>
    <a:srgbClr val="F0E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8DB-8DB4-4D77-A3FC-18A065D885C1}" type="datetimeFigureOut">
              <a:rPr lang="sk-SK" smtClean="0"/>
              <a:t>17. 3. 2017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0785-03FC-4C82-9EA7-BA483770E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445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8DB-8DB4-4D77-A3FC-18A065D885C1}" type="datetimeFigureOut">
              <a:rPr lang="sk-SK" smtClean="0"/>
              <a:t>17. 3. 2017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0785-03FC-4C82-9EA7-BA483770E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5246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8DB-8DB4-4D77-A3FC-18A065D885C1}" type="datetimeFigureOut">
              <a:rPr lang="sk-SK" smtClean="0"/>
              <a:t>17. 3. 2017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0785-03FC-4C82-9EA7-BA483770E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8060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8DB-8DB4-4D77-A3FC-18A065D885C1}" type="datetimeFigureOut">
              <a:rPr lang="sk-SK" smtClean="0"/>
              <a:t>17. 3. 2017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0785-03FC-4C82-9EA7-BA483770E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418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8DB-8DB4-4D77-A3FC-18A065D885C1}" type="datetimeFigureOut">
              <a:rPr lang="sk-SK" smtClean="0"/>
              <a:t>17. 3. 2017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0785-03FC-4C82-9EA7-BA483770E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7758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8DB-8DB4-4D77-A3FC-18A065D885C1}" type="datetimeFigureOut">
              <a:rPr lang="sk-SK" smtClean="0"/>
              <a:t>17. 3. 2017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0785-03FC-4C82-9EA7-BA483770E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8435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8DB-8DB4-4D77-A3FC-18A065D885C1}" type="datetimeFigureOut">
              <a:rPr lang="sk-SK" smtClean="0"/>
              <a:t>17. 3. 2017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0785-03FC-4C82-9EA7-BA483770E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152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8DB-8DB4-4D77-A3FC-18A065D885C1}" type="datetimeFigureOut">
              <a:rPr lang="sk-SK" smtClean="0"/>
              <a:t>17. 3. 2017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0785-03FC-4C82-9EA7-BA483770E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8947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8DB-8DB4-4D77-A3FC-18A065D885C1}" type="datetimeFigureOut">
              <a:rPr lang="sk-SK" smtClean="0"/>
              <a:t>17. 3. 2017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0785-03FC-4C82-9EA7-BA483770E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132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8DB-8DB4-4D77-A3FC-18A065D885C1}" type="datetimeFigureOut">
              <a:rPr lang="sk-SK" smtClean="0"/>
              <a:t>17. 3. 2017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0785-03FC-4C82-9EA7-BA483770E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8841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8DB-8DB4-4D77-A3FC-18A065D885C1}" type="datetimeFigureOut">
              <a:rPr lang="sk-SK" smtClean="0"/>
              <a:t>17. 3. 2017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0785-03FC-4C82-9EA7-BA483770E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3710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468DB-8DB4-4D77-A3FC-18A065D885C1}" type="datetimeFigureOut">
              <a:rPr lang="sk-SK" smtClean="0"/>
              <a:t>17. 3. 2017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20785-03FC-4C82-9EA7-BA483770EB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896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place/Austria-Hungar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py.cz/zakladni?x=15.6252330&amp;y=49.8022514&amp;z=8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0465" y="2714341"/>
            <a:ext cx="7663070" cy="1429319"/>
          </a:xfrm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sk-SK" sz="4500" dirty="0">
                <a:solidFill>
                  <a:srgbClr val="F4F2F0"/>
                </a:solidFill>
                <a:effectLst>
                  <a:innerShdw blurRad="88900" dist="25400" dir="18780000">
                    <a:prstClr val="black">
                      <a:alpha val="66000"/>
                    </a:prstClr>
                  </a:innerShdw>
                </a:effectLst>
                <a:latin typeface="Century Schoolbook" panose="02040604050505020304" pitchFamily="18" charset="0"/>
              </a:rPr>
              <a:t>Arts and History – Cemeterial Architecture</a:t>
            </a:r>
          </a:p>
        </p:txBody>
      </p:sp>
    </p:spTree>
    <p:extLst>
      <p:ext uri="{BB962C8B-B14F-4D97-AF65-F5344CB8AC3E}">
        <p14:creationId xmlns:p14="http://schemas.microsoft.com/office/powerpoint/2010/main" val="318851261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Snip Diagonal Corner Rectangle 5"/>
          <p:cNvSpPr/>
          <p:nvPr/>
        </p:nvSpPr>
        <p:spPr>
          <a:xfrm>
            <a:off x="6509005" y="5606534"/>
            <a:ext cx="2085997" cy="550962"/>
          </a:xfrm>
          <a:prstGeom prst="snip2DiagRect">
            <a:avLst>
              <a:gd name="adj1" fmla="val 16837"/>
              <a:gd name="adj2" fmla="val 0"/>
            </a:avLst>
          </a:prstGeom>
          <a:solidFill>
            <a:srgbClr val="FFFF00">
              <a:alpha val="58039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sk-SK" sz="2400" i="1" dirty="0" err="1"/>
              <a:t>Grave</a:t>
            </a:r>
            <a:r>
              <a:rPr lang="sk-SK" sz="2400" i="1" dirty="0"/>
              <a:t> </a:t>
            </a:r>
            <a:r>
              <a:rPr lang="sk-SK" sz="2400" i="1" dirty="0" err="1"/>
              <a:t>markers</a:t>
            </a:r>
            <a:endParaRPr lang="sk-SK" sz="2400" i="1" dirty="0"/>
          </a:p>
        </p:txBody>
      </p:sp>
    </p:spTree>
    <p:extLst>
      <p:ext uri="{BB962C8B-B14F-4D97-AF65-F5344CB8AC3E}">
        <p14:creationId xmlns:p14="http://schemas.microsoft.com/office/powerpoint/2010/main" val="228517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1612623" y="5625641"/>
            <a:ext cx="5918753" cy="477500"/>
          </a:xfrm>
          <a:prstGeom prst="snip2DiagRect">
            <a:avLst/>
          </a:prstGeom>
          <a:solidFill>
            <a:srgbClr val="FFFF00">
              <a:alpha val="63137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k-SK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maintenance</a:t>
            </a:r>
            <a:r>
              <a:rPr lang="sk-SK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sk-SK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military</a:t>
            </a:r>
            <a:r>
              <a:rPr lang="sk-SK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cemeteries</a:t>
            </a:r>
            <a:r>
              <a:rPr lang="sk-SK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sk-SK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k-SK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WWI</a:t>
            </a:r>
            <a:endParaRPr lang="sk-SK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286000" y="2170194"/>
            <a:ext cx="4572000" cy="25176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2400" dirty="0" smtClean="0">
                <a:solidFill>
                  <a:srgbClr val="F4F2F0"/>
                </a:solidFill>
                <a:effectLst>
                  <a:innerShdw blurRad="88900" dist="25400" dir="18780000">
                    <a:prstClr val="black">
                      <a:alpha val="66000"/>
                    </a:prstClr>
                  </a:inn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SOURCES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2400" dirty="0">
              <a:solidFill>
                <a:srgbClr val="F4F2F0"/>
              </a:solidFill>
              <a:effectLst>
                <a:innerShdw blurRad="88900" dist="25400" dir="18780000">
                  <a:prstClr val="black">
                    <a:alpha val="66000"/>
                  </a:prstClr>
                </a:innerShdw>
              </a:effectLst>
              <a:latin typeface="Century Schoolbook" panose="02040604050505020304" pitchFamily="18" charset="0"/>
              <a:ea typeface="+mj-ea"/>
              <a:cs typeface="+mj-c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https://www.britannica.com/place/Austria-Hungary</a:t>
            </a:r>
            <a:endParaRPr lang="sk-SK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https://mapy.cz/zakladni?x=15.6252330&amp;y=49.8022514&amp;z=8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2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3138" y="3133535"/>
            <a:ext cx="2457724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sk-SK" sz="3600" i="1" dirty="0" err="1">
                <a:solidFill>
                  <a:srgbClr val="F4F2F0"/>
                </a:solidFill>
                <a:effectLst>
                  <a:innerShdw blurRad="88900" dist="25400" dir="18780000">
                    <a:prstClr val="black">
                      <a:alpha val="66000"/>
                    </a:prstClr>
                  </a:inn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Thank</a:t>
            </a:r>
            <a:r>
              <a:rPr lang="sk-SK" sz="3600" i="1" dirty="0">
                <a:solidFill>
                  <a:srgbClr val="F4F2F0"/>
                </a:solidFill>
                <a:effectLst>
                  <a:innerShdw blurRad="88900" dist="25400" dir="18780000">
                    <a:prstClr val="black">
                      <a:alpha val="66000"/>
                    </a:prstClr>
                  </a:inn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 </a:t>
            </a:r>
            <a:r>
              <a:rPr lang="sk-SK" sz="3600" i="1" dirty="0" err="1">
                <a:solidFill>
                  <a:srgbClr val="F4F2F0"/>
                </a:solidFill>
                <a:effectLst>
                  <a:innerShdw blurRad="88900" dist="25400" dir="18780000">
                    <a:prstClr val="black">
                      <a:alpha val="66000"/>
                    </a:prstClr>
                  </a:inn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you</a:t>
            </a:r>
            <a:endParaRPr lang="sk-SK" sz="3600" i="1" dirty="0">
              <a:solidFill>
                <a:srgbClr val="F4F2F0"/>
              </a:solidFill>
              <a:effectLst>
                <a:innerShdw blurRad="88900" dist="25400" dir="18780000">
                  <a:prstClr val="black">
                    <a:alpha val="66000"/>
                  </a:prstClr>
                </a:innerShdw>
              </a:effectLst>
              <a:latin typeface="Century Schoolbook" panose="020406040505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476147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252105" y="2846437"/>
            <a:ext cx="6639791" cy="1030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2400" dirty="0">
                <a:solidFill>
                  <a:srgbClr val="F4F2F0"/>
                </a:solidFill>
                <a:effectLst>
                  <a:innerShdw blurRad="88900" dist="25400" dir="18780000">
                    <a:prstClr val="black">
                      <a:alpha val="66000"/>
                    </a:prstClr>
                  </a:inn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Stredná priemyselná škola Bardejov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2400" dirty="0">
                <a:solidFill>
                  <a:srgbClr val="F4F2F0"/>
                </a:solidFill>
                <a:effectLst>
                  <a:innerShdw blurRad="88900" dist="25400" dir="18780000">
                    <a:prstClr val="black">
                      <a:alpha val="66000"/>
                    </a:prstClr>
                  </a:inn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SLOVAKIA</a:t>
            </a:r>
          </a:p>
        </p:txBody>
      </p:sp>
      <p:sp>
        <p:nvSpPr>
          <p:cNvPr id="5" name="Obdĺžnik 4"/>
          <p:cNvSpPr/>
          <p:nvPr/>
        </p:nvSpPr>
        <p:spPr>
          <a:xfrm>
            <a:off x="2286000" y="368810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sk-SK" sz="1600" dirty="0">
                <a:solidFill>
                  <a:srgbClr val="F4F2F0"/>
                </a:solidFill>
                <a:effectLst>
                  <a:innerShdw blurRad="88900" dist="25400" dir="18780000">
                    <a:prstClr val="black">
                      <a:alpha val="66000"/>
                    </a:prstClr>
                  </a:inn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Projekt v rámci programu ERASMUS+</a:t>
            </a:r>
            <a:r>
              <a:rPr lang="sk-SK" sz="1600" baseline="30000" dirty="0">
                <a:solidFill>
                  <a:srgbClr val="F4F2F0"/>
                </a:solidFill>
                <a:effectLst>
                  <a:innerShdw blurRad="88900" dist="25400" dir="18780000">
                    <a:prstClr val="black">
                      <a:alpha val="66000"/>
                    </a:prstClr>
                  </a:inn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1</a:t>
            </a:r>
            <a:r>
              <a:rPr lang="sk-SK" sz="1600" dirty="0">
                <a:solidFill>
                  <a:srgbClr val="F4F2F0"/>
                </a:solidFill>
                <a:effectLst>
                  <a:innerShdw blurRad="88900" dist="25400" dir="18780000">
                    <a:prstClr val="black">
                      <a:alpha val="66000"/>
                    </a:prstClr>
                  </a:inn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 </a:t>
            </a:r>
          </a:p>
          <a:p>
            <a:pPr algn="ctr"/>
            <a:r>
              <a:rPr lang="sk-SK" sz="1600" dirty="0">
                <a:solidFill>
                  <a:srgbClr val="F4F2F0"/>
                </a:solidFill>
                <a:effectLst>
                  <a:innerShdw blurRad="88900" dist="25400" dir="18780000">
                    <a:prstClr val="black">
                      <a:alpha val="66000"/>
                    </a:prstClr>
                  </a:inn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2016-1-FR01-KA219-023992_2 </a:t>
            </a:r>
            <a:endParaRPr lang="sk-SK" sz="1600" dirty="0">
              <a:solidFill>
                <a:srgbClr val="F4F2F0"/>
              </a:solidFill>
              <a:effectLst>
                <a:innerShdw blurRad="88900" dist="25400" dir="18780000">
                  <a:prstClr val="black">
                    <a:alpha val="66000"/>
                  </a:prstClr>
                </a:innerShdw>
              </a:effectLst>
              <a:latin typeface="Century Schoolbook" panose="020406040505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739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ttp://eacea.ec.europa.eu/img/visuals/erasmus/jpeg/LogosBeneficairesErasmus+RIGHT_E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40" y="1633740"/>
            <a:ext cx="5760720" cy="117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http://eacea.ec.europa.eu/img/visuals/erasmus/jpeg/LogosBeneficairesErasmus+RIGHT_S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40" y="3836613"/>
            <a:ext cx="5760720" cy="117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01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rgbClr val="F9C095"/>
          </a:fgClr>
          <a:bgClr>
            <a:srgbClr val="FF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439955"/>
            <a:ext cx="8640418" cy="597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nip Diagonal Corner Rectangle 6"/>
          <p:cNvSpPr/>
          <p:nvPr/>
        </p:nvSpPr>
        <p:spPr>
          <a:xfrm>
            <a:off x="5486401" y="5100346"/>
            <a:ext cx="3199574" cy="1057275"/>
          </a:xfrm>
          <a:prstGeom prst="snip2DiagRect">
            <a:avLst>
              <a:gd name="adj1" fmla="val 12966"/>
              <a:gd name="adj2" fmla="val 0"/>
            </a:avLst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350" i="1" dirty="0">
                <a:cs typeface="Times New Roman" panose="02020603050405020304" pitchFamily="18" charset="0"/>
              </a:rPr>
              <a:t>Today’s northeastern Slovakia was originally a part of the Austro-Hungarian Empire and later belonged to the Czechoslovak republic</a:t>
            </a:r>
            <a:endParaRPr lang="sk-SK" sz="1350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139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BADAA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9336"/>
          <a:stretch/>
        </p:blipFill>
        <p:spPr>
          <a:xfrm>
            <a:off x="238539" y="587228"/>
            <a:ext cx="8666922" cy="5683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BlokTextu 2"/>
          <p:cNvSpPr txBox="1"/>
          <p:nvPr/>
        </p:nvSpPr>
        <p:spPr>
          <a:xfrm>
            <a:off x="3514671" y="2037869"/>
            <a:ext cx="1527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Ebrima" panose="02000000000000000000" pitchFamily="2" charset="0"/>
                <a:cs typeface="Times New Roman" panose="02020603050405020304" pitchFamily="18" charset="0"/>
              </a:rPr>
              <a:t>Poland</a:t>
            </a:r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751655" y="3609858"/>
            <a:ext cx="1820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Slovakia</a:t>
            </a:r>
            <a:endParaRPr lang="sk-SK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9336"/>
          <a:stretch/>
        </p:blipFill>
        <p:spPr>
          <a:xfrm>
            <a:off x="238539" y="587228"/>
            <a:ext cx="8666922" cy="571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nip Diagonal Corner Rectangle 6"/>
          <p:cNvSpPr/>
          <p:nvPr/>
        </p:nvSpPr>
        <p:spPr>
          <a:xfrm>
            <a:off x="521333" y="862296"/>
            <a:ext cx="2710544" cy="1284223"/>
          </a:xfrm>
          <a:prstGeom prst="snip2DiagRect">
            <a:avLst>
              <a:gd name="adj1" fmla="val 12479"/>
              <a:gd name="adj2" fmla="val 0"/>
            </a:avLst>
          </a:prstGeom>
          <a:solidFill>
            <a:srgbClr val="FFFF00"/>
          </a:solidFill>
          <a:ln w="28575">
            <a:solidFill>
              <a:srgbClr val="000000">
                <a:alpha val="41961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sk-SK" sz="1350" i="1" dirty="0" err="1">
                <a:ea typeface="Ebrima" panose="02000000000000000000" pitchFamily="2" charset="0"/>
                <a:cs typeface="Times New Roman" panose="02020603050405020304" pitchFamily="18" charset="0"/>
              </a:rPr>
              <a:t>The</a:t>
            </a:r>
            <a:r>
              <a:rPr lang="sk-SK" sz="1350" i="1" dirty="0">
                <a:ea typeface="Ebrima" panose="02000000000000000000" pitchFamily="2" charset="0"/>
                <a:cs typeface="Times New Roman" panose="02020603050405020304" pitchFamily="18" charset="0"/>
              </a:rPr>
              <a:t> most </a:t>
            </a:r>
            <a:r>
              <a:rPr lang="sk-SK" sz="1350" i="1" dirty="0" err="1" smtClean="0">
                <a:ea typeface="Ebrima" panose="02000000000000000000" pitchFamily="2" charset="0"/>
                <a:cs typeface="Times New Roman" panose="02020603050405020304" pitchFamily="18" charset="0"/>
              </a:rPr>
              <a:t>preserved</a:t>
            </a:r>
            <a:r>
              <a:rPr lang="sk-SK" sz="1350" i="1" dirty="0" smtClean="0">
                <a:ea typeface="Ebrim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sk-SK" sz="1350" i="1" dirty="0" err="1">
                <a:ea typeface="Ebrima" panose="02000000000000000000" pitchFamily="2" charset="0"/>
                <a:cs typeface="Times New Roman" panose="02020603050405020304" pitchFamily="18" charset="0"/>
              </a:rPr>
              <a:t>World</a:t>
            </a:r>
            <a:r>
              <a:rPr lang="sk-SK" sz="1350" i="1" dirty="0">
                <a:ea typeface="Ebrim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sk-SK" sz="1350" i="1" dirty="0" err="1">
                <a:ea typeface="Ebrima" panose="02000000000000000000" pitchFamily="2" charset="0"/>
                <a:cs typeface="Times New Roman" panose="02020603050405020304" pitchFamily="18" charset="0"/>
              </a:rPr>
              <a:t>War</a:t>
            </a:r>
            <a:r>
              <a:rPr lang="sk-SK" sz="1350" i="1" dirty="0">
                <a:ea typeface="Ebrima" panose="02000000000000000000" pitchFamily="2" charset="0"/>
                <a:cs typeface="Times New Roman" panose="02020603050405020304" pitchFamily="18" charset="0"/>
              </a:rPr>
              <a:t> I </a:t>
            </a:r>
            <a:r>
              <a:rPr lang="sk-SK" sz="1350" i="1" dirty="0" err="1">
                <a:ea typeface="Ebrima" panose="02000000000000000000" pitchFamily="2" charset="0"/>
                <a:cs typeface="Times New Roman" panose="02020603050405020304" pitchFamily="18" charset="0"/>
              </a:rPr>
              <a:t>cemeteries</a:t>
            </a:r>
            <a:r>
              <a:rPr lang="sk-SK" sz="1350" i="1" dirty="0">
                <a:ea typeface="Ebrima" panose="02000000000000000000" pitchFamily="2" charset="0"/>
                <a:cs typeface="Times New Roman" panose="02020603050405020304" pitchFamily="18" charset="0"/>
              </a:rPr>
              <a:t> are </a:t>
            </a:r>
            <a:r>
              <a:rPr lang="sk-SK" sz="1350" i="1" dirty="0" err="1">
                <a:ea typeface="Ebrima" panose="02000000000000000000" pitchFamily="2" charset="0"/>
                <a:cs typeface="Times New Roman" panose="02020603050405020304" pitchFamily="18" charset="0"/>
              </a:rPr>
              <a:t>those</a:t>
            </a:r>
            <a:r>
              <a:rPr lang="sk-SK" sz="1350" i="1" dirty="0">
                <a:ea typeface="Ebrim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sk-SK" sz="1350" i="1" dirty="0" err="1">
                <a:ea typeface="Ebrima" panose="02000000000000000000" pitchFamily="2" charset="0"/>
                <a:cs typeface="Times New Roman" panose="02020603050405020304" pitchFamily="18" charset="0"/>
              </a:rPr>
              <a:t>found</a:t>
            </a:r>
            <a:r>
              <a:rPr lang="sk-SK" sz="1350" i="1" dirty="0">
                <a:ea typeface="Ebrima" panose="02000000000000000000" pitchFamily="2" charset="0"/>
                <a:cs typeface="Times New Roman" panose="02020603050405020304" pitchFamily="18" charset="0"/>
              </a:rPr>
              <a:t> in Becherov, Chmeľová, Stebník, Zborov, Vyšná Polianka, Nižná Polianka and Mikulášová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3896591" y="1672936"/>
            <a:ext cx="198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7980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1"/>
            <a:ext cx="9144000" cy="6095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Snip Diagonal Corner Rectangle 5"/>
          <p:cNvSpPr/>
          <p:nvPr/>
        </p:nvSpPr>
        <p:spPr>
          <a:xfrm>
            <a:off x="2286000" y="5658771"/>
            <a:ext cx="4572000" cy="697885"/>
          </a:xfrm>
          <a:prstGeom prst="snip2DiagRect">
            <a:avLst/>
          </a:prstGeom>
          <a:solidFill>
            <a:srgbClr val="FFFF00">
              <a:alpha val="5098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1600" i="1" dirty="0" smtClean="0">
                <a:ea typeface="Ebrima" panose="02000000000000000000" pitchFamily="2" charset="0"/>
                <a:cs typeface="Ebrima" panose="02000000000000000000" pitchFamily="2" charset="0"/>
              </a:rPr>
              <a:t>WWI </a:t>
            </a:r>
            <a:r>
              <a:rPr lang="en-US" sz="1600" i="1" dirty="0">
                <a:ea typeface="Ebrima" panose="02000000000000000000" pitchFamily="2" charset="0"/>
                <a:cs typeface="Ebrima" panose="02000000000000000000" pitchFamily="2" charset="0"/>
              </a:rPr>
              <a:t>cemeteries were established alongside roads, within villages, among fields, in forests or hills</a:t>
            </a:r>
            <a:endParaRPr lang="sk-SK" sz="1600" i="1" dirty="0"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61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1" cy="609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1000"/>
            <a:ext cx="9144000" cy="609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Snip Diagonal Corner Rectangle 6"/>
          <p:cNvSpPr/>
          <p:nvPr/>
        </p:nvSpPr>
        <p:spPr>
          <a:xfrm>
            <a:off x="5496693" y="571103"/>
            <a:ext cx="3434350" cy="465773"/>
          </a:xfrm>
          <a:prstGeom prst="snip2DiagRect">
            <a:avLst>
              <a:gd name="adj1" fmla="val 21278"/>
              <a:gd name="adj2" fmla="val 0"/>
            </a:avLst>
          </a:prstGeom>
          <a:solidFill>
            <a:srgbClr val="FFFF00">
              <a:alpha val="8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i="1" dirty="0"/>
              <a:t>Road signs for military cemeteries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3235257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Snip Diagonal Corner Rectangle 5"/>
          <p:cNvSpPr/>
          <p:nvPr/>
        </p:nvSpPr>
        <p:spPr>
          <a:xfrm>
            <a:off x="251958" y="640835"/>
            <a:ext cx="3850142" cy="440769"/>
          </a:xfrm>
          <a:prstGeom prst="snip2DiagRect">
            <a:avLst/>
          </a:prstGeom>
          <a:solidFill>
            <a:srgbClr val="FFFF00">
              <a:alpha val="61176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i="1" dirty="0"/>
              <a:t>Roman Catholic and Orthodox crosses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1182346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Snip Diagonal Corner Rectangle 5"/>
          <p:cNvSpPr/>
          <p:nvPr/>
        </p:nvSpPr>
        <p:spPr>
          <a:xfrm>
            <a:off x="5435600" y="447675"/>
            <a:ext cx="3581400" cy="697885"/>
          </a:xfrm>
          <a:prstGeom prst="snip2DiagRect">
            <a:avLst>
              <a:gd name="adj1" fmla="val 14590"/>
              <a:gd name="adj2" fmla="val 0"/>
            </a:avLst>
          </a:prstGeom>
          <a:solidFill>
            <a:srgbClr val="FFFF00">
              <a:alpha val="45098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sk-SK" sz="1600" i="1" dirty="0" err="1"/>
              <a:t>Types</a:t>
            </a:r>
            <a:r>
              <a:rPr lang="sk-SK" sz="1600" i="1" dirty="0"/>
              <a:t> of </a:t>
            </a:r>
            <a:r>
              <a:rPr lang="sk-SK" sz="1600" i="1" dirty="0" err="1" smtClean="0"/>
              <a:t>graves</a:t>
            </a:r>
            <a:r>
              <a:rPr lang="sk-SK" sz="1600" i="1" dirty="0" smtClean="0"/>
              <a:t>:</a:t>
            </a:r>
          </a:p>
          <a:p>
            <a:endParaRPr lang="sk-SK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850304" y="504230"/>
            <a:ext cx="1722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i="1" dirty="0" err="1"/>
              <a:t>i</a:t>
            </a:r>
            <a:r>
              <a:rPr lang="sk-SK" sz="1600" i="1" dirty="0" err="1" smtClean="0"/>
              <a:t>ndividual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graves</a:t>
            </a:r>
            <a:r>
              <a:rPr lang="sk-SK" sz="1600" i="1" dirty="0" smtClean="0"/>
              <a:t>, </a:t>
            </a:r>
            <a:endParaRPr lang="sk-SK" sz="16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500254" y="740182"/>
            <a:ext cx="1401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i="1" dirty="0" err="1" smtClean="0"/>
              <a:t>double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graves</a:t>
            </a:r>
            <a:r>
              <a:rPr lang="sk-SK" sz="1600" i="1" dirty="0" smtClean="0"/>
              <a:t>,</a:t>
            </a:r>
            <a:endParaRPr lang="sk-SK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48712" y="740182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i="1" dirty="0" err="1" smtClean="0"/>
              <a:t>mass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graves</a:t>
            </a:r>
            <a:endParaRPr lang="sk-SK" sz="1600" i="1" dirty="0"/>
          </a:p>
        </p:txBody>
      </p:sp>
    </p:spTree>
    <p:extLst>
      <p:ext uri="{BB962C8B-B14F-4D97-AF65-F5344CB8AC3E}">
        <p14:creationId xmlns:p14="http://schemas.microsoft.com/office/powerpoint/2010/main" val="803230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4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</TotalTime>
  <Words>122</Words>
  <Application>Microsoft Office PowerPoint</Application>
  <PresentationFormat>Prezentácia na obrazovke (4:3)</PresentationFormat>
  <Paragraphs>24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Schoolbook</vt:lpstr>
      <vt:lpstr>Ebrima</vt:lpstr>
      <vt:lpstr>Times New Roman</vt:lpstr>
      <vt:lpstr>Office Theme</vt:lpstr>
      <vt:lpstr>Arts and History – Cemeterial Architecture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Arts and History – Cemeterial Architecture</dc:title>
  <dc:creator>Anton Fecko</dc:creator>
  <cp:lastModifiedBy>ziak</cp:lastModifiedBy>
  <cp:revision>30</cp:revision>
  <dcterms:created xsi:type="dcterms:W3CDTF">2017-03-13T19:21:27Z</dcterms:created>
  <dcterms:modified xsi:type="dcterms:W3CDTF">2017-03-17T07:25:50Z</dcterms:modified>
</cp:coreProperties>
</file>